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gmsite.net/_Media/marquise_de_pompadour_in_bl.jpg" TargetMode="External"/><Relationship Id="rId2" Type="http://schemas.openxmlformats.org/officeDocument/2006/relationships/hyperlink" Target="http://en.wikipedia.org/wiki/File:AnnaMaria_vanSchurman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pload.wikimedia.org/wikipedia/commons/8/86/Pompadourlouvre.jpg" TargetMode="External"/><Relationship Id="rId4" Type="http://schemas.openxmlformats.org/officeDocument/2006/relationships/hyperlink" Target="http://upload.wikimedia.org/wikipedia/commons/e/e5/Pompadour6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67800" cy="1524000"/>
          </a:xfrm>
        </p:spPr>
        <p:txBody>
          <a:bodyPr>
            <a:noAutofit/>
          </a:bodyPr>
          <a:lstStyle/>
          <a:p>
            <a:r>
              <a:rPr lang="en-CA" sz="3200" dirty="0" smtClean="0"/>
              <a:t>History 336:</a:t>
            </a:r>
            <a:br>
              <a:rPr lang="en-CA" sz="3200" dirty="0" smtClean="0"/>
            </a:br>
            <a:r>
              <a:rPr lang="en-CA" sz="3200" dirty="0" smtClean="0"/>
              <a:t>Ideas and Society in Early Modern Europe:</a:t>
            </a:r>
            <a:br>
              <a:rPr lang="en-CA" sz="3200" dirty="0" smtClean="0"/>
            </a:br>
            <a:r>
              <a:rPr lang="en-CA" sz="3200" dirty="0" smtClean="0"/>
              <a:t>The Debate about Gender and Identity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026" name="Picture 2" descr="C:\Users\Hilmar\Documents\courses\336\Titian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305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3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CA" sz="3600" dirty="0" smtClean="0"/>
              <a:t>Learning and Literacy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090160"/>
          </a:xfrm>
        </p:spPr>
        <p:txBody>
          <a:bodyPr/>
          <a:lstStyle/>
          <a:p>
            <a:r>
              <a:rPr lang="en-CA" dirty="0" smtClean="0"/>
              <a:t>You will find references to some primary sources by early modern women on pp. 152-65. The women mentioned on these pages are worth knowing, especially </a:t>
            </a:r>
            <a:r>
              <a:rPr lang="en-CA" dirty="0"/>
              <a:t>Margaret Roper, Marguerite de Navarre, Louise </a:t>
            </a:r>
            <a:r>
              <a:rPr lang="en-CA" dirty="0" err="1"/>
              <a:t>Labé</a:t>
            </a:r>
            <a:r>
              <a:rPr lang="en-CA" dirty="0"/>
              <a:t>, </a:t>
            </a:r>
            <a:r>
              <a:rPr lang="en-CA" dirty="0">
                <a:hlinkClick r:id="rId2"/>
              </a:rPr>
              <a:t>Anna Maria von </a:t>
            </a:r>
            <a:r>
              <a:rPr lang="en-CA" dirty="0" err="1" smtClean="0">
                <a:hlinkClick r:id="rId2"/>
              </a:rPr>
              <a:t>Schurman</a:t>
            </a:r>
            <a:r>
              <a:rPr lang="en-CA" dirty="0" smtClean="0"/>
              <a:t>, </a:t>
            </a:r>
            <a:r>
              <a:rPr lang="en-CA" dirty="0" smtClean="0">
                <a:hlinkClick r:id="rId3"/>
              </a:rPr>
              <a:t>Madame de Pompadour</a:t>
            </a:r>
            <a:r>
              <a:rPr lang="en-CA" dirty="0" smtClean="0"/>
              <a:t>. Look at these two other portraits of Madame de Pompadour: </a:t>
            </a:r>
            <a:r>
              <a:rPr lang="en-CA" dirty="0" smtClean="0">
                <a:hlinkClick r:id="rId4"/>
              </a:rPr>
              <a:t>1</a:t>
            </a:r>
            <a:r>
              <a:rPr lang="en-CA" dirty="0" smtClean="0"/>
              <a:t>, </a:t>
            </a:r>
            <a:r>
              <a:rPr lang="en-CA" dirty="0" smtClean="0">
                <a:hlinkClick r:id="rId5"/>
              </a:rPr>
              <a:t>2</a:t>
            </a:r>
            <a:r>
              <a:rPr lang="en-CA" dirty="0" smtClean="0"/>
              <a:t>.  Why are they significant in the context of Chapter 4?</a:t>
            </a:r>
          </a:p>
          <a:p>
            <a:r>
              <a:rPr lang="en-CA" dirty="0" smtClean="0"/>
              <a:t>You should also know what a </a:t>
            </a:r>
            <a:r>
              <a:rPr lang="en-CA" i="1" dirty="0" err="1" smtClean="0"/>
              <a:t>salonnière</a:t>
            </a:r>
            <a:r>
              <a:rPr lang="en-CA" dirty="0" smtClean="0"/>
              <a:t> is.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439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Question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FFFF00"/>
                </a:solidFill>
              </a:rPr>
              <a:t>How is gender a useful category of historical analysis when considering </a:t>
            </a:r>
            <a:r>
              <a:rPr lang="en-CA" sz="3200" dirty="0" smtClean="0">
                <a:solidFill>
                  <a:srgbClr val="FFFF00"/>
                </a:solidFill>
              </a:rPr>
              <a:t>female literacy and learning?</a:t>
            </a:r>
            <a:endParaRPr lang="en-C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50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CA" sz="3200" i="1" dirty="0" smtClean="0"/>
              <a:t>Women and Gender</a:t>
            </a:r>
            <a:r>
              <a:rPr lang="en-CA" sz="3200" dirty="0" smtClean="0"/>
              <a:t>, chapter 4</a:t>
            </a:r>
            <a:endParaRPr lang="en-CA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71500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1</a:t>
            </a:r>
            <a:r>
              <a:rPr lang="en-CA" dirty="0"/>
              <a:t>. In what settings did women learn how to read? What did they typically read?</a:t>
            </a:r>
          </a:p>
          <a:p>
            <a:r>
              <a:rPr lang="en-CA" dirty="0"/>
              <a:t>2. To what extent did Renaissance humanism favour education for women? What can we learn from a consideration of female humanists?</a:t>
            </a:r>
          </a:p>
          <a:p>
            <a:r>
              <a:rPr lang="en-CA" dirty="0"/>
              <a:t>3. What arguments in favour of education for women emerged in the seventeenth and eighteenth centuries?</a:t>
            </a:r>
          </a:p>
          <a:p>
            <a:r>
              <a:rPr lang="en-CA" dirty="0"/>
              <a:t>4. What opportunities did courts and salons afford women?</a:t>
            </a:r>
          </a:p>
          <a:p>
            <a:r>
              <a:rPr lang="en-CA" dirty="0"/>
              <a:t>5. What types of women exercised </a:t>
            </a:r>
            <a:r>
              <a:rPr lang="en-CA" dirty="0" smtClean="0"/>
              <a:t>cultural </a:t>
            </a:r>
            <a:r>
              <a:rPr lang="en-CA" dirty="0"/>
              <a:t>patronage? What was significant about women's roles as patrons?</a:t>
            </a:r>
          </a:p>
          <a:p>
            <a:r>
              <a:rPr lang="en-CA" dirty="0"/>
              <a:t>6. Did the early modern period represent progress for the cause of the education of women?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130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220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History 336: Ideas and Society in Early Modern Europe: The Debate about Gender and Identity</vt:lpstr>
      <vt:lpstr>Learning and Literacy</vt:lpstr>
      <vt:lpstr>Basic Question</vt:lpstr>
      <vt:lpstr>Women and Gender, chapter 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336: Ideas and Society in Early Modern Europe: The Debate about Gender and Identity</dc:title>
  <dc:creator>Hilmar</dc:creator>
  <cp:lastModifiedBy>Hilmar</cp:lastModifiedBy>
  <cp:revision>9</cp:revision>
  <dcterms:created xsi:type="dcterms:W3CDTF">2006-08-16T00:00:00Z</dcterms:created>
  <dcterms:modified xsi:type="dcterms:W3CDTF">2013-01-12T02:48:40Z</dcterms:modified>
</cp:coreProperties>
</file>